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71" r:id="rId2"/>
    <p:sldId id="256" r:id="rId3"/>
    <p:sldId id="266" r:id="rId4"/>
    <p:sldId id="269" r:id="rId5"/>
    <p:sldId id="257" r:id="rId6"/>
    <p:sldId id="270" r:id="rId7"/>
    <p:sldId id="258" r:id="rId8"/>
    <p:sldId id="259" r:id="rId9"/>
    <p:sldId id="261" r:id="rId10"/>
    <p:sldId id="260" r:id="rId11"/>
    <p:sldId id="262" r:id="rId12"/>
    <p:sldId id="264" r:id="rId13"/>
    <p:sldId id="265"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20" tIns="45712" rIns="91420" bIns="45712"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420" tIns="45712" rIns="91420" bIns="45712" rtlCol="0"/>
          <a:lstStyle>
            <a:lvl1pPr algn="r">
              <a:defRPr sz="1200"/>
            </a:lvl1pPr>
          </a:lstStyle>
          <a:p>
            <a:fld id="{1B7A66F3-0EB9-44D9-B4B8-C728B6F0BA7B}" type="datetimeFigureOut">
              <a:rPr lang="en-US" smtClean="0"/>
              <a:t>4/5/2021</a:t>
            </a:fld>
            <a:endParaRPr lang="en-US"/>
          </a:p>
        </p:txBody>
      </p:sp>
      <p:sp>
        <p:nvSpPr>
          <p:cNvPr id="4" name="Footer Placeholder 3"/>
          <p:cNvSpPr>
            <a:spLocks noGrp="1"/>
          </p:cNvSpPr>
          <p:nvPr>
            <p:ph type="ftr" sz="quarter" idx="2"/>
          </p:nvPr>
        </p:nvSpPr>
        <p:spPr>
          <a:xfrm>
            <a:off x="2" y="8829677"/>
            <a:ext cx="3038475" cy="465138"/>
          </a:xfrm>
          <a:prstGeom prst="rect">
            <a:avLst/>
          </a:prstGeom>
        </p:spPr>
        <p:txBody>
          <a:bodyPr vert="horz" lIns="91420" tIns="45712" rIns="91420"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7"/>
            <a:ext cx="3038475" cy="465138"/>
          </a:xfrm>
          <a:prstGeom prst="rect">
            <a:avLst/>
          </a:prstGeom>
        </p:spPr>
        <p:txBody>
          <a:bodyPr vert="horz" lIns="91420" tIns="45712" rIns="91420" bIns="45712" rtlCol="0" anchor="b"/>
          <a:lstStyle>
            <a:lvl1pPr algn="r">
              <a:defRPr sz="1200"/>
            </a:lvl1pPr>
          </a:lstStyle>
          <a:p>
            <a:fld id="{4E6FE3DF-0960-476E-ACCB-7481CD0F6EDA}" type="slidenum">
              <a:rPr lang="en-US" smtClean="0"/>
              <a:t>‹#›</a:t>
            </a:fld>
            <a:endParaRPr lang="en-US"/>
          </a:p>
        </p:txBody>
      </p:sp>
    </p:spTree>
    <p:extLst>
      <p:ext uri="{BB962C8B-B14F-4D97-AF65-F5344CB8AC3E}">
        <p14:creationId xmlns:p14="http://schemas.microsoft.com/office/powerpoint/2010/main" val="6034373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37D4CF-1F2A-4AAB-AB43-E0D4B0D7EC9A}" type="datetimeFigureOut">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D638A5-5915-4B3A-807C-EF5DD62F95A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37D4CF-1F2A-4AAB-AB43-E0D4B0D7EC9A}" type="datetimeFigureOut">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D638A5-5915-4B3A-807C-EF5DD62F95A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37D4CF-1F2A-4AAB-AB43-E0D4B0D7EC9A}" type="datetimeFigureOut">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D638A5-5915-4B3A-807C-EF5DD62F95A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37D4CF-1F2A-4AAB-AB43-E0D4B0D7EC9A}" type="datetimeFigureOut">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D638A5-5915-4B3A-807C-EF5DD62F95A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37D4CF-1F2A-4AAB-AB43-E0D4B0D7EC9A}" type="datetimeFigureOut">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D638A5-5915-4B3A-807C-EF5DD62F95A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37D4CF-1F2A-4AAB-AB43-E0D4B0D7EC9A}" type="datetimeFigureOut">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D638A5-5915-4B3A-807C-EF5DD62F95A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37D4CF-1F2A-4AAB-AB43-E0D4B0D7EC9A}" type="datetimeFigureOut">
              <a:rPr lang="en-US" smtClean="0"/>
              <a:t>4/5/2021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D638A5-5915-4B3A-807C-EF5DD62F95A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37D4CF-1F2A-4AAB-AB43-E0D4B0D7EC9A}" type="datetimeFigureOut">
              <a:rPr lang="en-US" smtClean="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D638A5-5915-4B3A-807C-EF5DD62F95A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7D4CF-1F2A-4AAB-AB43-E0D4B0D7EC9A}" type="datetimeFigureOut">
              <a:rPr lang="en-US" smtClean="0"/>
              <a:t>4/5/2021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D638A5-5915-4B3A-807C-EF5DD62F95A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37D4CF-1F2A-4AAB-AB43-E0D4B0D7EC9A}" type="datetimeFigureOut">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D638A5-5915-4B3A-807C-EF5DD62F95A7}"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737D4CF-1F2A-4AAB-AB43-E0D4B0D7EC9A}" type="datetimeFigureOut">
              <a:rPr lang="en-US" smtClean="0"/>
              <a:t>4/5/2021</a:t>
            </a:fld>
            <a:endParaRPr lang="en-US" dirty="0"/>
          </a:p>
        </p:txBody>
      </p:sp>
      <p:sp>
        <p:nvSpPr>
          <p:cNvPr id="9" name="Slide Number Placeholder 8"/>
          <p:cNvSpPr>
            <a:spLocks noGrp="1"/>
          </p:cNvSpPr>
          <p:nvPr>
            <p:ph type="sldNum" sz="quarter" idx="11"/>
          </p:nvPr>
        </p:nvSpPr>
        <p:spPr/>
        <p:txBody>
          <a:bodyPr/>
          <a:lstStyle/>
          <a:p>
            <a:fld id="{90D638A5-5915-4B3A-807C-EF5DD62F95A7}"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0D638A5-5915-4B3A-807C-EF5DD62F95A7}"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737D4CF-1F2A-4AAB-AB43-E0D4B0D7EC9A}" type="datetimeFigureOut">
              <a:rPr lang="en-US" smtClean="0"/>
              <a:t>4/5/2021</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Compare </a:t>
            </a:r>
            <a:r>
              <a:rPr lang="en-US" dirty="0"/>
              <a:t>&amp; Contrast </a:t>
            </a:r>
          </a:p>
        </p:txBody>
      </p:sp>
      <p:graphicFrame>
        <p:nvGraphicFramePr>
          <p:cNvPr id="3" name="Table 2"/>
          <p:cNvGraphicFramePr>
            <a:graphicFrameLocks noGrp="1"/>
          </p:cNvGraphicFramePr>
          <p:nvPr>
            <p:extLst>
              <p:ext uri="{D42A27DB-BD31-4B8C-83A1-F6EECF244321}">
                <p14:modId xmlns:p14="http://schemas.microsoft.com/office/powerpoint/2010/main" val="984305562"/>
              </p:ext>
            </p:extLst>
          </p:nvPr>
        </p:nvGraphicFramePr>
        <p:xfrm>
          <a:off x="457200" y="1219200"/>
          <a:ext cx="7315200" cy="517397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441922">
                <a:tc>
                  <a:txBody>
                    <a:bodyPr/>
                    <a:lstStyle/>
                    <a:p>
                      <a:r>
                        <a:rPr lang="en-US" dirty="0"/>
                        <a:t>Mesopotamia</a:t>
                      </a:r>
                    </a:p>
                  </a:txBody>
                  <a:tcPr/>
                </a:tc>
                <a:tc>
                  <a:txBody>
                    <a:bodyPr/>
                    <a:lstStyle/>
                    <a:p>
                      <a:r>
                        <a:rPr lang="en-US" dirty="0"/>
                        <a:t>Same</a:t>
                      </a:r>
                    </a:p>
                  </a:txBody>
                  <a:tcPr/>
                </a:tc>
                <a:tc>
                  <a:txBody>
                    <a:bodyPr/>
                    <a:lstStyle/>
                    <a:p>
                      <a:r>
                        <a:rPr lang="en-US" dirty="0"/>
                        <a:t>Egypt</a:t>
                      </a:r>
                    </a:p>
                  </a:txBody>
                  <a:tcPr/>
                </a:tc>
                <a:extLst>
                  <a:ext uri="{0D108BD9-81ED-4DB2-BD59-A6C34878D82A}">
                    <a16:rowId xmlns:a16="http://schemas.microsoft.com/office/drawing/2014/main" val="10000"/>
                  </a:ext>
                </a:extLst>
              </a:tr>
              <a:tr h="1089670">
                <a:tc>
                  <a:txBody>
                    <a:bodyPr/>
                    <a:lstStyle/>
                    <a:p>
                      <a:r>
                        <a:rPr lang="en-US" dirty="0"/>
                        <a:t>Had 2 rivers that flooded – Tigris &amp; Euphrates</a:t>
                      </a:r>
                    </a:p>
                  </a:txBody>
                  <a:tcPr/>
                </a:tc>
                <a:tc>
                  <a:txBody>
                    <a:bodyPr/>
                    <a:lstStyle/>
                    <a:p>
                      <a:r>
                        <a:rPr lang="en-US" dirty="0"/>
                        <a:t>Both rely on flooding</a:t>
                      </a:r>
                      <a:r>
                        <a:rPr lang="en-US" baseline="0" dirty="0"/>
                        <a:t> to deposit silt for farmland</a:t>
                      </a:r>
                      <a:endParaRPr lang="en-US" dirty="0"/>
                    </a:p>
                  </a:txBody>
                  <a:tcPr/>
                </a:tc>
                <a:tc>
                  <a:txBody>
                    <a:bodyPr/>
                    <a:lstStyle/>
                    <a:p>
                      <a:r>
                        <a:rPr lang="en-US" dirty="0"/>
                        <a:t>Was</a:t>
                      </a:r>
                      <a:r>
                        <a:rPr lang="en-US" baseline="0" dirty="0"/>
                        <a:t> a 1 river civilization – Nile River</a:t>
                      </a:r>
                      <a:endParaRPr lang="en-US" dirty="0"/>
                    </a:p>
                  </a:txBody>
                  <a:tcPr/>
                </a:tc>
                <a:extLst>
                  <a:ext uri="{0D108BD9-81ED-4DB2-BD59-A6C34878D82A}">
                    <a16:rowId xmlns:a16="http://schemas.microsoft.com/office/drawing/2014/main" val="10001"/>
                  </a:ext>
                </a:extLst>
              </a:tr>
              <a:tr h="1089670">
                <a:tc>
                  <a:txBody>
                    <a:bodyPr/>
                    <a:lstStyle/>
                    <a:p>
                      <a:r>
                        <a:rPr lang="en-US" dirty="0"/>
                        <a:t>Thought that the gods appointed the king in charge.</a:t>
                      </a:r>
                    </a:p>
                  </a:txBody>
                  <a:tcPr/>
                </a:tc>
                <a:tc>
                  <a:txBody>
                    <a:bodyPr/>
                    <a:lstStyle/>
                    <a:p>
                      <a:r>
                        <a:rPr lang="en-US" dirty="0"/>
                        <a:t>People</a:t>
                      </a:r>
                      <a:r>
                        <a:rPr lang="en-US" baseline="0" dirty="0"/>
                        <a:t> are polytheistic – they worship many gods</a:t>
                      </a:r>
                      <a:endParaRPr lang="en-US" dirty="0"/>
                    </a:p>
                  </a:txBody>
                  <a:tcPr/>
                </a:tc>
                <a:tc>
                  <a:txBody>
                    <a:bodyPr/>
                    <a:lstStyle/>
                    <a:p>
                      <a:r>
                        <a:rPr lang="en-US" dirty="0"/>
                        <a:t>Thought that their king was part god.</a:t>
                      </a:r>
                    </a:p>
                  </a:txBody>
                  <a:tcPr/>
                </a:tc>
                <a:extLst>
                  <a:ext uri="{0D108BD9-81ED-4DB2-BD59-A6C34878D82A}">
                    <a16:rowId xmlns:a16="http://schemas.microsoft.com/office/drawing/2014/main" val="10002"/>
                  </a:ext>
                </a:extLst>
              </a:tr>
              <a:tr h="1089670">
                <a:tc>
                  <a:txBody>
                    <a:bodyPr/>
                    <a:lstStyle/>
                    <a:p>
                      <a:r>
                        <a:rPr lang="en-US" dirty="0"/>
                        <a:t>Built</a:t>
                      </a:r>
                      <a:r>
                        <a:rPr lang="en-US" baseline="0" dirty="0"/>
                        <a:t> walls around city-states for protection</a:t>
                      </a:r>
                      <a:endParaRPr lang="en-US" dirty="0"/>
                    </a:p>
                  </a:txBody>
                  <a:tcPr/>
                </a:tc>
                <a:tc>
                  <a:txBody>
                    <a:bodyPr/>
                    <a:lstStyle/>
                    <a:p>
                      <a:r>
                        <a:rPr lang="en-US" dirty="0"/>
                        <a:t>Both</a:t>
                      </a:r>
                      <a:r>
                        <a:rPr lang="en-US" baseline="0" dirty="0"/>
                        <a:t> were empires at some point in history</a:t>
                      </a:r>
                    </a:p>
                    <a:p>
                      <a:r>
                        <a:rPr lang="en-US" baseline="0" dirty="0"/>
                        <a:t>Egypt – New kingdom.</a:t>
                      </a:r>
                      <a:endParaRPr lang="en-US" dirty="0"/>
                    </a:p>
                  </a:txBody>
                  <a:tcPr/>
                </a:tc>
                <a:tc>
                  <a:txBody>
                    <a:bodyPr/>
                    <a:lstStyle/>
                    <a:p>
                      <a:r>
                        <a:rPr lang="en-US" dirty="0"/>
                        <a:t>Had natural boarders</a:t>
                      </a:r>
                      <a:r>
                        <a:rPr lang="en-US" baseline="0" dirty="0"/>
                        <a:t> to protect – desert &amp; seas</a:t>
                      </a:r>
                      <a:endParaRPr lang="en-US" dirty="0"/>
                    </a:p>
                  </a:txBody>
                  <a:tcPr/>
                </a:tc>
                <a:extLst>
                  <a:ext uri="{0D108BD9-81ED-4DB2-BD59-A6C34878D82A}">
                    <a16:rowId xmlns:a16="http://schemas.microsoft.com/office/drawing/2014/main" val="10003"/>
                  </a:ext>
                </a:extLst>
              </a:tr>
              <a:tr h="1089670">
                <a:tc>
                  <a:txBody>
                    <a:bodyPr/>
                    <a:lstStyle/>
                    <a:p>
                      <a:r>
                        <a:rPr lang="en-US" dirty="0"/>
                        <a:t>Could</a:t>
                      </a:r>
                      <a:r>
                        <a:rPr lang="en-US" baseline="0" dirty="0"/>
                        <a:t> not predict the floods of the rivers</a:t>
                      </a:r>
                    </a:p>
                    <a:p>
                      <a:endParaRPr lang="en-US" baseline="0" dirty="0"/>
                    </a:p>
                    <a:p>
                      <a:endParaRPr lang="en-US" baseline="0" dirty="0"/>
                    </a:p>
                    <a:p>
                      <a:r>
                        <a:rPr lang="en-US" baseline="0" dirty="0"/>
                        <a:t>*Ziggurats</a:t>
                      </a:r>
                      <a:endParaRPr lang="en-US" dirty="0"/>
                    </a:p>
                  </a:txBody>
                  <a:tcPr/>
                </a:tc>
                <a:tc>
                  <a:txBody>
                    <a:bodyPr/>
                    <a:lstStyle/>
                    <a:p>
                      <a:r>
                        <a:rPr lang="en-US" dirty="0"/>
                        <a:t>Religion</a:t>
                      </a:r>
                      <a:r>
                        <a:rPr lang="en-US" baseline="0" dirty="0"/>
                        <a:t> is the center of life – temples were built dedicated to the gods</a:t>
                      </a:r>
                      <a:endParaRPr lang="en-US" dirty="0"/>
                    </a:p>
                  </a:txBody>
                  <a:tcPr/>
                </a:tc>
                <a:tc>
                  <a:txBody>
                    <a:bodyPr/>
                    <a:lstStyle/>
                    <a:p>
                      <a:r>
                        <a:rPr lang="en-US" dirty="0"/>
                        <a:t>Could</a:t>
                      </a:r>
                      <a:r>
                        <a:rPr lang="en-US" baseline="0" dirty="0"/>
                        <a:t> predict the flood of the Nile – summer time</a:t>
                      </a:r>
                    </a:p>
                    <a:p>
                      <a:endParaRPr lang="en-US" baseline="0" dirty="0"/>
                    </a:p>
                    <a:p>
                      <a:r>
                        <a:rPr lang="en-US" baseline="0" dirty="0"/>
                        <a:t>*Pyramids</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0432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Answer Questions</a:t>
            </a:r>
          </a:p>
        </p:txBody>
      </p:sp>
      <p:sp>
        <p:nvSpPr>
          <p:cNvPr id="3" name="Content Placeholder 2"/>
          <p:cNvSpPr>
            <a:spLocks noGrp="1"/>
          </p:cNvSpPr>
          <p:nvPr>
            <p:ph idx="1"/>
          </p:nvPr>
        </p:nvSpPr>
        <p:spPr/>
        <p:txBody>
          <a:bodyPr/>
          <a:lstStyle/>
          <a:p>
            <a:r>
              <a:rPr lang="en-US" sz="3200" dirty="0"/>
              <a:t>1. A pharaoh was considered ½ </a:t>
            </a:r>
            <a:r>
              <a:rPr lang="en-US" sz="3200" u="sng" dirty="0"/>
              <a:t>human/king</a:t>
            </a:r>
            <a:r>
              <a:rPr lang="en-US" sz="3200" dirty="0"/>
              <a:t> and ½ </a:t>
            </a:r>
            <a:r>
              <a:rPr lang="en-US" sz="3200" u="sng" dirty="0"/>
              <a:t>God</a:t>
            </a:r>
          </a:p>
          <a:p>
            <a:endParaRPr lang="en-US" sz="3200" u="sng" dirty="0"/>
          </a:p>
          <a:p>
            <a:r>
              <a:rPr lang="en-US" sz="3200" dirty="0"/>
              <a:t>2.  Egypt was split into 3 time periods – </a:t>
            </a:r>
            <a:r>
              <a:rPr lang="en-US" sz="3200" u="sng" dirty="0"/>
              <a:t>Old, Middle &amp; New kingdoms</a:t>
            </a:r>
            <a:endParaRPr lang="en-US" sz="3200" dirty="0"/>
          </a:p>
          <a:p>
            <a:pPr marL="114300" indent="0">
              <a:buNone/>
            </a:pPr>
            <a:endParaRPr lang="en-US" sz="3200" dirty="0"/>
          </a:p>
          <a:p>
            <a:r>
              <a:rPr lang="en-US" sz="3200" dirty="0"/>
              <a:t>2. Who did people blame if the crops did not grow? </a:t>
            </a:r>
            <a:r>
              <a:rPr lang="en-US" sz="3200" u="sng" dirty="0"/>
              <a:t>The Pharaoh</a:t>
            </a:r>
            <a:endParaRPr lang="en-US" sz="3200" dirty="0"/>
          </a:p>
          <a:p>
            <a:endParaRPr lang="en-US" dirty="0"/>
          </a:p>
        </p:txBody>
      </p:sp>
    </p:spTree>
    <p:extLst>
      <p:ext uri="{BB962C8B-B14F-4D97-AF65-F5344CB8AC3E}">
        <p14:creationId xmlns:p14="http://schemas.microsoft.com/office/powerpoint/2010/main" val="95535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Answers</a:t>
            </a:r>
          </a:p>
        </p:txBody>
      </p:sp>
      <p:sp>
        <p:nvSpPr>
          <p:cNvPr id="3" name="Content Placeholder 2"/>
          <p:cNvSpPr>
            <a:spLocks noGrp="1"/>
          </p:cNvSpPr>
          <p:nvPr>
            <p:ph idx="1"/>
          </p:nvPr>
        </p:nvSpPr>
        <p:spPr>
          <a:xfrm>
            <a:off x="457200" y="1371600"/>
            <a:ext cx="7620000" cy="5257800"/>
          </a:xfrm>
        </p:spPr>
        <p:txBody>
          <a:bodyPr>
            <a:normAutofit/>
          </a:bodyPr>
          <a:lstStyle/>
          <a:p>
            <a:r>
              <a:rPr lang="en-US" sz="2400" dirty="0"/>
              <a:t>1. Why was Egypt called the gift of the Nile?</a:t>
            </a:r>
          </a:p>
          <a:p>
            <a:pPr lvl="1"/>
            <a:r>
              <a:rPr lang="en-US" dirty="0"/>
              <a:t>Because it gave life to the desert due to flooding—fertile soil.  The floods deposited silt – this allowed the Egyptians to farm and live there.</a:t>
            </a:r>
          </a:p>
          <a:p>
            <a:endParaRPr lang="en-US" sz="2400" dirty="0"/>
          </a:p>
          <a:p>
            <a:r>
              <a:rPr lang="en-US" sz="2400" dirty="0"/>
              <a:t>2. What are the natural barriers that made Ancient Egypt a difficult place to invade? (2 needed)  </a:t>
            </a:r>
            <a:r>
              <a:rPr lang="en-US" sz="2400" b="1" u="sng" dirty="0"/>
              <a:t>Be sure to explain</a:t>
            </a:r>
            <a:r>
              <a:rPr lang="en-US" sz="2400" dirty="0"/>
              <a:t>.</a:t>
            </a:r>
          </a:p>
          <a:p>
            <a:pPr lvl="1"/>
            <a:r>
              <a:rPr lang="en-US" dirty="0"/>
              <a:t>Cataracts-strong rapids throughout the Nile made it hard to invade</a:t>
            </a:r>
          </a:p>
          <a:p>
            <a:pPr lvl="1"/>
            <a:r>
              <a:rPr lang="en-US" dirty="0"/>
              <a:t>Desert to the east and west made it hard to invade (Western and Eastern Desert); </a:t>
            </a:r>
          </a:p>
          <a:p>
            <a:pPr lvl="1"/>
            <a:r>
              <a:rPr lang="en-US" dirty="0"/>
              <a:t>The seas to the north (Mediterranean). </a:t>
            </a:r>
          </a:p>
          <a:p>
            <a:pPr lvl="1"/>
            <a:r>
              <a:rPr lang="en-US" dirty="0"/>
              <a:t>All created natural barriers making Egypt hard to invade.</a:t>
            </a:r>
          </a:p>
          <a:p>
            <a:endParaRPr lang="en-US" dirty="0"/>
          </a:p>
        </p:txBody>
      </p:sp>
    </p:spTree>
    <p:extLst>
      <p:ext uri="{BB962C8B-B14F-4D97-AF65-F5344CB8AC3E}">
        <p14:creationId xmlns:p14="http://schemas.microsoft.com/office/powerpoint/2010/main" val="385161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Answers</a:t>
            </a:r>
          </a:p>
        </p:txBody>
      </p:sp>
      <p:sp>
        <p:nvSpPr>
          <p:cNvPr id="3" name="Content Placeholder 2"/>
          <p:cNvSpPr>
            <a:spLocks noGrp="1"/>
          </p:cNvSpPr>
          <p:nvPr>
            <p:ph idx="1"/>
          </p:nvPr>
        </p:nvSpPr>
        <p:spPr>
          <a:xfrm>
            <a:off x="304800" y="1371600"/>
            <a:ext cx="7772400" cy="5257800"/>
          </a:xfrm>
        </p:spPr>
        <p:txBody>
          <a:bodyPr>
            <a:normAutofit fontScale="92500" lnSpcReduction="20000"/>
          </a:bodyPr>
          <a:lstStyle/>
          <a:p>
            <a:r>
              <a:rPr lang="en-US" sz="3000" dirty="0"/>
              <a:t>3.  Why did Egyptians mummify their dead? </a:t>
            </a:r>
          </a:p>
          <a:p>
            <a:pPr lvl="1"/>
            <a:r>
              <a:rPr lang="en-US" sz="2800" dirty="0"/>
              <a:t>This </a:t>
            </a:r>
            <a:r>
              <a:rPr lang="en-US" sz="2800" b="1" u="sng" dirty="0"/>
              <a:t>preserved</a:t>
            </a:r>
            <a:r>
              <a:rPr lang="en-US" sz="2800" dirty="0"/>
              <a:t> the body and was needed to prepare their body for the afterlife-Egyptians believed that if the body wasn’t mummified, </a:t>
            </a:r>
            <a:r>
              <a:rPr lang="en-US" sz="2800" b="1" u="sng" dirty="0"/>
              <a:t>their soul - </a:t>
            </a:r>
            <a:r>
              <a:rPr lang="en-US" sz="2800" b="1" u="sng" dirty="0" err="1"/>
              <a:t>ka</a:t>
            </a:r>
            <a:r>
              <a:rPr lang="en-US" sz="2800" b="1" u="sng" dirty="0"/>
              <a:t> -  would not be able to recognize their body </a:t>
            </a:r>
            <a:r>
              <a:rPr lang="en-US" sz="2800" dirty="0"/>
              <a:t>and spend eternity searching for it (thus missing their afterlife)</a:t>
            </a:r>
          </a:p>
          <a:p>
            <a:pPr marL="114300" indent="0">
              <a:buNone/>
            </a:pPr>
            <a:endParaRPr lang="en-US" sz="3000" dirty="0"/>
          </a:p>
          <a:p>
            <a:r>
              <a:rPr lang="en-US" sz="3000" dirty="0"/>
              <a:t>4. Describe (with at least two details) the general religious beliefs of ancient Egypt </a:t>
            </a:r>
          </a:p>
          <a:p>
            <a:pPr lvl="1"/>
            <a:r>
              <a:rPr lang="en-US" sz="2800" dirty="0"/>
              <a:t>Polytheistic (explain) Gods often shown to have to have human body &amp; head of an animal</a:t>
            </a:r>
          </a:p>
          <a:p>
            <a:pPr lvl="1"/>
            <a:r>
              <a:rPr lang="en-US" sz="2800" dirty="0"/>
              <a:t>Focus on the afterlife (explain)</a:t>
            </a:r>
          </a:p>
          <a:p>
            <a:pPr lvl="1"/>
            <a:r>
              <a:rPr lang="en-US" sz="2800" dirty="0"/>
              <a:t>Weighing of the Heart Ceremony</a:t>
            </a:r>
          </a:p>
          <a:p>
            <a:endParaRPr lang="en-US" dirty="0"/>
          </a:p>
        </p:txBody>
      </p:sp>
    </p:spTree>
    <p:extLst>
      <p:ext uri="{BB962C8B-B14F-4D97-AF65-F5344CB8AC3E}">
        <p14:creationId xmlns:p14="http://schemas.microsoft.com/office/powerpoint/2010/main" val="166219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Answers</a:t>
            </a:r>
          </a:p>
        </p:txBody>
      </p:sp>
      <p:sp>
        <p:nvSpPr>
          <p:cNvPr id="3" name="Content Placeholder 2"/>
          <p:cNvSpPr>
            <a:spLocks noGrp="1"/>
          </p:cNvSpPr>
          <p:nvPr>
            <p:ph idx="1"/>
          </p:nvPr>
        </p:nvSpPr>
        <p:spPr>
          <a:xfrm>
            <a:off x="457200" y="1143000"/>
            <a:ext cx="6400800" cy="5257800"/>
          </a:xfrm>
        </p:spPr>
        <p:txBody>
          <a:bodyPr>
            <a:normAutofit lnSpcReduction="10000"/>
          </a:bodyPr>
          <a:lstStyle/>
          <a:p>
            <a:r>
              <a:rPr lang="en-US" sz="2600" dirty="0"/>
              <a:t>5. Why did pharaohs wear a double crown?</a:t>
            </a:r>
          </a:p>
          <a:p>
            <a:pPr lvl="1"/>
            <a:r>
              <a:rPr lang="en-US" dirty="0"/>
              <a:t>A double crown was worn to symbolize their ruler over both upper and lower Egypt.  Menes was the first to combine the crown.</a:t>
            </a:r>
          </a:p>
          <a:p>
            <a:r>
              <a:rPr lang="en-US" dirty="0"/>
              <a:t>6. How were the pharaohs able to pay for the pyramids?</a:t>
            </a:r>
          </a:p>
          <a:p>
            <a:pPr lvl="1"/>
            <a:r>
              <a:rPr lang="en-US" dirty="0"/>
              <a:t>The pharaohs paid for the pyramids with taxes.  They heavily taxed the Egyptians.  Eventually, this caused the pharaoh to lose power and for the nobles to take over due to the economic crisis that it caused.</a:t>
            </a:r>
          </a:p>
          <a:p>
            <a:r>
              <a:rPr lang="en-US" dirty="0"/>
              <a:t>7. Why is the Rosetta Stone so important?</a:t>
            </a:r>
          </a:p>
          <a:p>
            <a:pPr lvl="1"/>
            <a:r>
              <a:rPr lang="en-US" dirty="0"/>
              <a:t>The Rosetta Stone allowed modern people to read Egyptian hieroglyphics which had not been understood for around 1,500 years.  Because of this, historians can now learn much more about the cultural aspects of ancient Egypt.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683" y="7621"/>
            <a:ext cx="2278380" cy="2278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3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Egypt Land of Pharaohs Study Guide</a:t>
            </a:r>
          </a:p>
        </p:txBody>
      </p:sp>
    </p:spTree>
    <p:extLst>
      <p:ext uri="{BB962C8B-B14F-4D97-AF65-F5344CB8AC3E}">
        <p14:creationId xmlns:p14="http://schemas.microsoft.com/office/powerpoint/2010/main" val="123975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6643688" cy="627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7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FMWW2rcxVdE/T8dPrLS_fXI/AAAAAAAAEgQ/Z0Y_RKKeAsg/s1600/Egyptian+Nile+River+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5181600" cy="687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29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86200" cy="914400"/>
          </a:xfrm>
        </p:spPr>
        <p:txBody>
          <a:bodyPr/>
          <a:lstStyle/>
          <a:p>
            <a:r>
              <a:rPr lang="en-US" dirty="0"/>
              <a:t>Vocabulary</a:t>
            </a:r>
          </a:p>
        </p:txBody>
      </p:sp>
      <p:sp>
        <p:nvSpPr>
          <p:cNvPr id="3" name="Content Placeholder 2"/>
          <p:cNvSpPr>
            <a:spLocks noGrp="1"/>
          </p:cNvSpPr>
          <p:nvPr>
            <p:ph idx="1"/>
          </p:nvPr>
        </p:nvSpPr>
        <p:spPr>
          <a:xfrm>
            <a:off x="457200" y="914400"/>
            <a:ext cx="4114800" cy="5486400"/>
          </a:xfrm>
        </p:spPr>
        <p:txBody>
          <a:bodyPr/>
          <a:lstStyle/>
          <a:p>
            <a:pPr lvl="0"/>
            <a:r>
              <a:rPr lang="en-US" sz="3200" u="sng" dirty="0"/>
              <a:t>Cataracts</a:t>
            </a:r>
            <a:r>
              <a:rPr lang="en-US" sz="3200" dirty="0"/>
              <a:t> – rushing rapids along the Nile River-white-water rapids</a:t>
            </a:r>
          </a:p>
          <a:p>
            <a:pPr lvl="0"/>
            <a:r>
              <a:rPr lang="en-US" sz="3200" u="sng" dirty="0"/>
              <a:t>Delta</a:t>
            </a:r>
            <a:r>
              <a:rPr lang="en-US" sz="3200" dirty="0"/>
              <a:t> –  a triangle shaped area of land made from soil deposited from a river</a:t>
            </a:r>
          </a:p>
          <a:p>
            <a:endParaRPr lang="en-US" dirty="0"/>
          </a:p>
        </p:txBody>
      </p:sp>
      <p:sp>
        <p:nvSpPr>
          <p:cNvPr id="4" name="AutoShape 2" descr="data:image/jpeg;base64,/9j/4AAQSkZJRgABAQEAYABgAAD/2wBDAAoHBwkHBgoJCAkLCwoMDxkQDw4ODx4WFxIZJCAmJSMgIyIoLTkwKCo2KyIjMkQyNjs9QEBAJjBGS0U+Sjk/QD3/2wBDAQsLCw8NDx0QEB09KSMpPT09PT09PT09PT09PT09PT09PT09PT09PT09PT09PT09PT09PT09PT09PT09PT09PT3/wAARCACnAQ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p8+1Jn2p2MUYq7kWEBPpTsn0oCmlouOwoJ9KXJoApcUXCwmaM0uKXbRcLAppc0BaXFK47BmjNGKXFFwsGaM0uKMClcdhM0ZpcUcUXCwZozRxRxRcVgBpc0YpKLjAmkzzS0YouAmaM0EUiii4WFpDRSGi4WCikzxTQ4bpRcLDqaaWmE4ouFhaTvR1FNzz2GfWi4WO2sP8AkH23/XJf5Ciiw/5B9t/1yX+QopAcYw5FJinkUmKLiDtSdBRmjgii47Cqcilpq4Ap/GKLgKKWm71HU0b19aV0FhwpaZvGM5oMgBA9aXMu5XK+w/FOAqs17EuPnXkcZOKY2q2y/wDLeI+wbJpc6HyMuUVm/wBu2ZYIkm5z2VWNOOr27Haj5YHkkYApc6DkZoUmKoLqJZyI1aQdtopzz7gFmwhJ4DHr+FL2g+Qut8rLk4zng00OvOTjnFZatbFtzusW08MW4p6XcTSlUnBYtgKetJ1H2GoLuaW7kgZP/AaQyKOGzn0A5qnLqlvYozzXLSqV3IAhJP49MVlN4w0+X/VLduO+8Kpx7c1PtJD5YnQLcI2QM59CMUnngNgqeR6VzF7r+23DLD83BzIT8oqhe69f3FlFlWjPdoV3Ejt/kUKowcYnXy6jbxSFXlVSDjJYAfnmoW1qxVCxvLbAPO2Tfj64rgklV0yxKb/4JEGW59u315Na1pCfL3NFGjBvlKAjcO2fQ+1DqMFFHQ3HiTT7ZlV5mYscAxpuX8+lRHxHbuSYCHSIFpskBsY42/jXPS2ccs0sSRvJIy7lK8tn6enTpVKK101o5i7yhoiFmkfdw3+RQqonHU6K88bW0G1bexubhjy3zKuwD86ht/FNxNE8kFkmOCFL7io9yKwm1y1s2W2t7RXtQfml4G4ey/41RvL+3kvY1tFmjgYFWWMbWPPYD1FJVJMT5TqB4m1Vmc/Y7aMcYcucD8KSHXL8yFLlrR2BAVNxTn6ismGSzudjW892zFcYCDOKguZrSGV4mtizIBuMr5kJPp26flSc2OyL0/iHUDPJ5ZZUP3Y1wcfQ45qGfxXdNA8DBlkccScowPfB6YrK/tUMnl26KI14O5uBVO4uS74RCWYdevHtRzX3E2uh9FeG2Z/DGlM5JY2cJJJzk7B3opnhfP8Awiej56/Yof8A0AUV0rYzOUMxDFXdFI9TUT3cSDc11EvOM7h/jXBm/tiXXLgoPlVhk+9Vlvp4wjQQyuikldxAwT15NYXfVmnNHoj0BtVtlALXAAzgkKTUEmtw7gqpKCRnJTtXCve3+8s7bHOcAsMDPbjtUkZv5fvTFhx8oLEYFHzDm8jrjrEy4C4JJwN4AH86aNYu1lYNHG4AyeDhfyrmjFczJia44xgjGBTZLFACZruTLdgeSKWjC7OhXxFKfmZYlBztwuSfwJpP7fdkZBdqrOflZCqgfXNc1DDarMUVJ2B5LM+B+dSPAmQPs6bfTOetO3kHM+5v/wBsM29WvkQjoxlGCP8AGo4J4Z5JYhLI+G+Zkcbl9+TjH0zWKk9rbwP58cqumWRUGd4HX3zVJNWmv7Kb7PaymaNwdqgghT3/AE6UXC52M9zYWDANAsjTfdDT9fXHHFUJL1TJiC1tFRugBJPH9ay7TU5kjWW6t5I5ZAEA8tvmHPU4pk1xbx+bdpMWaMjeqRBiwxwcnrUjua81wdylZQGOfuDBHTqPzFRXOsMijy3VoychQvKn3PU1lx2bnyrqPTGYyDgmJ87ff0PvUYjudPWe6uILmJHJjUQoSNp7HP8AOjmA0zrMiOzSSGMonDxcAn3z61UGpvK4eW8aQcjZIT1P61iatLDFDavCpFpIMg7jnd6NnvxT4bu33BJIoXB5DGQqQT268UOTsSbLaskSSIIlj3DuV3Y79evtSW2pQwBt7yMGHGAST9e361HFNZ3K/ufI3rgBQQ2G9OlQzX72cjF4hEXXJ/c8nHfBzSU76FWsrjpL6F7Yw7naXd8pfcp+nFDXFtGDtkZZAP8AWQqXP4AcVLa3zXN+6BWKogKssIC/m3fnnn8K1QVEZDSRAgdGuAOjZA4Hp/hUudnYtRurmGl+YEIZ2BY8Fk7Y6n39qjn1J5t0rmNSOCyj5sfTpT59EM97cSCQmNnLq4XCnPp3P5U4aEyMvzA4O4DDdad1YTTQ9XtkVbmIOsgXzF8wcjPQD396sLJqs6xyLcWyoV8zZNKRwPoDVd9Lknnad52809SiDJ/PiltNMllvGk+zXTqylFSR1VR6sT6+lF0LUJPFM1mGaSG3klZvLDRzsvyg+3OD+FTQai2s6Jcm4ns1mDHES7sqD0Y5PY5rDm0L7X5f9mJKdnE291O3nknpn6CpNH0250nUUuZpIQuSqoT94HpkUO1ibu/kR3lpd20aDyo5QSP9USx/Gp447i0ld2dw8ADZiGWU9enpxW41g04fzL1Yww2lEH8jUkelwwsZHuJQrjbuAAyP1qblcq6EGpxX8umW1xMxvYTGJC4AUwj0I69/zrJAU21xLJbXb7QNpAHlqOxY5z9PXvXQnSbGYsHnnkDjGVfJx3GBis0+GdNz8rXEJXq7yDAOeuMUJrqVymNai2m84/ZGY7CT5cwQ5993H5c1CrpcoFhjigdV5kBJLc8k8ntxxitWHR7DUDM9nHdu1s+3bIy7XNRy6U5vlh0tZoLhRvmby8oARwAR3+vFU2iHbse++FwR4T0cE7j9hh59fkFFP8OI8fhnSkkO51s4gx9TsGaK61sZHhQnBG/yicdlwdtJLqEhKg4KkYwQB+ZqdtCmige5E9qyDPzLNk4+hFZGnyPDbSPqAik3H5PmO5vpjpXJzGjTNCCYM7E5ZTyMHNJ/aEbOfLVmA7KxAX9Oap2Wy5Z/JdkKISyuflxnr05NadtdXMqhdpmR+E2fNhR6AAUKQW0Kwv4nOF+ZT93dnOanRW3guzFD1CDJ/CmMA4L2q28Zz8zsBuPbgEUsd5JZZxK7Mw52vtz+lawaXxMmSfQna4tIVPmIS3pOeD+Oc1Xe8MyFohk5yA6gqPSq39ozzSM83lydsbBx/n1qSJ45XxyiHo4UH9K0upaJkax1Zq2+u2kNr5k1mJrofKGUk9epJxS23iKK0TFppKxIDuYKD83vk1lRWrFpEt51IbKlEkIJ9jUlv4aeYb5BBEAesrkAe5PIFR7LzG6vY2f+Ege5w8wSGNhwu/IUj1pkOv2ZOWvWUHkgBv5YrG1CKDTrprQXKSzocEQglenY96rpPuuRGchMgGQ5wvrSlGC6gpy7HRLrrsZCt5IFVsLltpI/HmrA8QRDYs1zNIpbDBn+XGOcjvWbZjRIl3XUlxO+eEVSoPPqOatNq+nWkkTWGmw+Upy6GRw2fUsefwFLkj0Y+d9i9DqWjTcS28Kon3S0Qx+HpxTrvU9EiKkW0BQuM4tl4Hr0rKv9XfVJAqqgRnOF847QO33uAKzRNdMshhOQR5bFQG6noDTVK/UHVaOqm13R4LctHGswJx5cCAHnvnoK5+8fTZ7iWbz5VZznygmdvsPbiqi2roTJdyqsZGXWN9r4+mKq5tyX4mJX7pUbt31PYU/ZJ7MTrPsXtton+ruLk5/2AKQX5ScRLc3oJ6YcL/IVQTEkgBzzyAPWpFwshVwwwxHAH4il7HzD2ty+19gkPLf8ZwTcHrVPUfOufLYSzjA+YPIz/lVgC22FSw3seDjoKEjVSNrDB9eKl0vMftH2Mu4nube3DQbmO4YUZDYrSmuUawjSKW6SXAEh3lsjuMZwOCakEPmYKPtJ5A6VJLcYg2+Y+T22g/rUcltmHMZWntBZXNyD5ksZ+7J5hUkfSm6k6XckXl71ZM5V2JH4H61bWCOSQltvzHkAfqKb9nshcgqDkZwS1D0W4XZJ9stERQkFwJDjJExxmo5b6Z2BjM6gDAUyl/51YaKB1HyADsT3pkdqXk2xfNgZ6VnzB73ciGoXY7kEeuOfpxxTH1XU7iYQucwHh124VqsGIyIzwMhx8oweSfTFMjWYIBJExQn7wOaPe3sC9RyTw2m028MG4kljtZRn14PetC28Ry2ZdU02xaSf7xSZlLY9c1mh4FbbskOeSCOB+NSIlmF+5ICTnii7W6KUj3jQpGm8P6dIyBGe1iYqDkKSo4zRTfD2P+Eb0zbnH2SLGf8AcFFd62IPnf8AtBRbi0uYnYseAXxj3pl1pdzbiIFlUDqvJwD74xU7kCJRIobZyuVBxVW4nEkefMbdjPUniuFPsbsvCK1s7aVlkmbdGVcMM5/Cs611KeJRHDKUi9FbaPfim28b3LrFHcNAznBkcfKB61Bc6OYmAF3Eq8nJ7/5NUrdWQ730NqKW4uSWhzK6r8xSMuVFbFpoeqXtssnkuUUZy6AH8utN0mZtB0+FIZ4tPu7lv3jrEWMkYGQxQ5K89PXnip5/EV6Tt/tt5Dvx5pjdBj1wP5VvDlcdjOTlfcqPotzb3JkOl3cp3AlhEB+A64pyaffOkwWwkEiEqwmbIjBPGRwM/wA6dN4ivYjn7Z5rH+NEII/M96oXGqSznMgZ26A5wOuenTtVOPYlSNC/028NoouZYVWEZEW4Da3sAOtVEb/RlQ3ysgPNuA3HvnpVYztLgM+5jnOR/hUKBRKp3qQRyGyDms2pdirosOixJhJWZpOpdQMemPWoZRIJljjPy/ect1B9BUTRLLIjuqyFjwASCuP5VdZtu0AgA/jWLT7FBaGEsZVjLMCNoD4wf71OnmcEMuSx5zwcfUVDLBcFsRqu3aTljzn8qLY3COgeNcY+bByfrWkHyvYlq/UVSz8RuqqGyd5x7Z6ZNSLceXGFjgtt4J/erHlz75P+FTl4HcL5gByeN3Wq8ioCcKDkYHPWuyNmYsheZv3rXCRyyy/xsfmH5VGruquodgGGDg9af5fHPy0wp16/Uim0ICwYhSnyAYyqBWP1xSGPdkxKeByD60+IBTkrk4pVVcnHHtmpYCGeSIbCozxxgAipY751ky6BznovIP4d6UGFl2sMk9xUtu8MR+UHB6n2qJJPcak0SvdtPtZAy/w7fKK/0qnPE6qCGI3/ADYP9K27S9mj3mC9uIw5yVErc1YlX7Z88jSSMAAFmbJA+pqLJF81zlikxlBw578GlksLtGE0kcq5zh3IBrqBYi4ULDbRK3QAAZz68UyfT7mIeWiMV9Ucj9fShJCbOZE05zGCHCjaGxuAHUYxSnzkUCSF9zZ+8Sox7V0Z0mQFZVnMUw9QGGPfjOfekTw1HOxead3kxmRgBgmnyx7D52c4geLA2mMg5AAzg0wTSHgmTAOBk4/lXUT+FJWb/RjFGgAOTISaoSeFLtps7kYE9VJ/HtTSj2FzMyJHk4AVsHlS5ycVE0kmAPMfjrhs/pWrLodxajPmMGU42qD+dVEtJSXJRpM4wFOP6Z/KnyxYczPfPDHPhXSM5J+xQ9f9wUU7w4pXwzpSsCCLOEEHt8goqjQ+eRcGWTECtIcjCoMGoY4W0+8iaSxmlDtgR4+Zuegqytja2iobq4YSvwIrcBm59W+6P1NWvt915AtrQJa2vOY4jl3Pqznk/QYHtXno0vYju7QRzv8A2k1tZE8/ZkIllB9MA4H1YinxPbo4aN1jaMYEjjfIPoei/gKqJa2wPzQqWU559anz3VQoPr0NDaWxDn2JLdIpi0qAs7Ene3Vs+tRmGUkb03qD0yRxSNIikIrDgfdHYUx7gliArszHoD0HrSuCmx7hCzKkJQY+VVOT+tRopRMsRnuo5xU0e7O5o2cKARnt9aHhRgGVtrM3PrmtY13EHFSKu9C5xIVHsOfpUrPGSDjIOM8c1IbbMx3gKMZz61HJLtEjJ5eVPysP5mtZ1LxvFkqOtmJaTxs7ZiIKtjaB+WaWWUeYA2duTkBacNQjRFV2j3MBvZemaSSeDyRtkBJHaubmdzZLQQXzOxUMQoPDdM07zZwr+WCC+Bn2qCImQnAx6EjFXYLOTyw7Mip65FKbSEk2UlLxyb8ABMfjV03sRUZOSfUYxWbc3kaOypy2eoqA+e21ZHZz/Dxj8K6sM2Y1FY1jdRKM+Yq844PWmPcdAMgudoB6n8BzVNJHT5WKj32iplfy8P5nlZ7qefz7V1GICcFuhz9Kdks3Ax9aaqgEMhIGec8VakZHUYByPSpbGBi8sBkLv23YCgn6Vp6VY5mH2qSOJOmByTUWmaS07I8yFVLcK7Yz+FdJb+H5J5VeViEB4XIBx+GaiTGkTR6VZlCYYQT7Dk1aTS4FhVWgY+5cZ/Gr9npRibDLhO25utacWnnb8jD8qmxVjnW0lNhXaxOD8ob9amtreK2hAMDZPHmMxYj6V0L6QZ0w2R/u4FJHpJQAbsqOg4oswsYEtpB5g8uVpW6ZVcYo+yEbSUVgTySBXSCwjt8yMVX39KBbqOTsPvtp8ozDWzuo4mdPKjHUev5VUmeWIEfxls7/AF9q6ZoolAJIJzjNNmtoZG2zdTx8oGD9aLCOTl3OJOVYnhj/AIms4Msb/KpZu3OMV3UttCFAIBQDkEA5rF1Owgmw3mIo9CnH6UrA0drpBJ0WxJ6m3j/9BFFLpSCPSLNFIIWBACOn3RRWhofNMswIGWIOK0Ins1aMli0jAEdeDWGttukKhmOfWrwSSOABj8h6VyOkxqSNgIjZ54/rVd48PhATn7vv/wDWrPWeSKQNPKDGBk7ecVJJrkaNlFPzDj1rOUZFaM0FttqAFRuPUk9aUxrG3LopXqO9Y0mqSXOI0ZlBPNXYLRoUVzksygksc1Hs2ldj0ZMs0G9FnmALAnG7NPm1C1ihBO5nAxwOKpvF9qySi/K3BxioGiVFyW3j0FaQpc3UnmUeg251ZHQkFicYCis+2CzMzO3zNxtJqy8CPyFxzTrWyzMoUDcfWto0+QUpqQw2aquSBge/FXrLT5LhQPLbbnBJXjFaGn2RE6yyyBY4z2Geat3WszsMISwXnJOB+VEqkb2iriUH9plC/sJ4FEu9HyCDj26VSnEkaIN7EEbiAOlWbq/uJ2IJVI8dFHU9+tUVIDscsfXJqadC6vIqdWz90jEcQx09cmpmkEYB3lsjgbuKfBa3N0+2ytZZmJxiFGb+QxVxNKv4nktrmSS0Mf3onG4j/gI6fj611LQ53qUFlkMQygYf7J5p07KpXzHVTjpn5ifYV1ln4NdrdJXsbq76Fg8qxIRznBU5P410Ol6ZcQsjWWi6TpwJALrH5kijHqe/vRcOU5Oz8Ham/lPdLbWUUo3KbuTDke0Yy1djpXgTT4bZC1w93MMEuBsi+gHWti28LD7ZHd3N1vlQYHlwhMj0J7it+ERqu1FwF46cUXuUomPb+G4Y2LZRCf8AnmvP5kmrkejW8ZzvkbjB5xmtAEUEc8KD7mkUV4rWCLIRRz75qXIHy5/CkZH3ZVvwqvcgqhLc/QYoAnLRDP7wZHYmoGuhFJnzU2f3Qc1jy3EpY4Qqv1FVXv2VymVx9anmYjfkust5iN1GPaojfHYSyKf9oDisptYijCiRlQAfeI3g/iKrXOvwMFUrFIwOA3QYpOQGrLeSF1+7jPAHej7WrcmJw3fb0rLOu2GVMjbAvdeQpqKTxBpqfMkxOByX/pSuI2WnLqQh2D3qnLFeliIp0YY6FayZvGGnLGSjIxB6kVzkni25N0zxXDeWc4HT9KAue16eGGnWwfG8RLux64FFQaHKZ9A06VjkyWsbE/VQaK1RofNyEoDhioNRsjMe/wBQasXcCmH5GYlCD9agBZUwj4I7kZrKM1J6Eyi46MbsWPI2Yz1NJGYBLk5C4IzjPNPHCjOC2eTinhj3IA9ua0cboSdiNR+8VwgbBHB4rWsLkXE7i4G1UAB9/pVGMNIwUHJPanXlpLDCWDYBPRe9c9ZRenUuDa16GhdhN5VRhMZxVDEI4YlV7Liobu9fy1VeM85xnoOlQeXO1tG/LOX53cYrGleKKmkzThWEx7gARySPSoZPMkuII7ZN0kh+VAccmoYrlIJmUsMScAemasvcHSozKc/a5htQYz5a+uKuDd9QcLrQW7e8sLhoZpIjIoy3lyZUe2fWqIuXc53ct2BzmtHw8LWyhmuJcz3ssPEFxGBHE2SQxODnjH1zW1FanUFjmhTbKqgKisoMh74YgAD2HTFbpKKvbUl3btc5lFmu5I40Ul3OFBOM/nXV6b8PNSuthaODjnDNuGfwrJjj1DR9REd5d+ZGp3bZGV0fPRe579uK7aw/4Sqaxja3sfsiyDcA0gVufr0OKpTuS4WLdj4L1C0Cm4vXjU8MkDFVx7L0H61px+CrBfn2uH5ywdgeev51lWOieLS++51UxRY4Vpmdsg9wOD+db8Wm3srq17qG8f3YAUB/WqQNIsrpcdtuEKyAHsOlSxQtGwVIwM8ktUkURQnGef8AaJqU7u+SPSgB8cQQZZvzNBdRwvIqMKT1/lT1XaOOaAGMzbshcj2qRBmkY56A5pVyvagBxX1J/Ck2L3GacGoJz6A9jigZUuLK3lydiqx71z+paK+1ikoLcYA65/KunIBPzYLD0qGXOMb9n4UmhNHnmp6be6bGLiRxNATt3g8geh/u/WuUv9RuLSfZJ5e9hnCsGI9jjvXpmoTG2ZgYo5IGyTvAI9wQeK4a50OBA7PqEaR54UqA1Tpcho5v7Td3rtiQ8dmYj8hVR7iSNjHOW4647Vq3ltZWis63Ilccog459fas27vDdwo9ztMicfKcsw65J9apJEjPNXnB4xwaYWbsx+tNS3m+yvcrEwjzgseo9CPamfNL0lbH90jirshH0r4W58JaP/14w/8AosUUeFRjwjow9LGD/wBFrRSN1sfMM8tzIxDPjHYVZtQ6xAHJz79KQoG4UDNSRwupwTj2rNcsGLWRIA4PG1sdmHWlIPdQM9wKUEDAzitG2SJIgT8zEYBPrUTrRSuVGDuR6dAfM3kMeOpHSr18hkMQH3c9Mdak+0QWkRDMqgccnqax7vWx9oXylaXYcgDgVycznK6NlHlVmaf2RGiHyAndkjHaqN+4iCeZ8qtx+FVTr84clovk9PSq/wA+s3PI2W6cvkkEe1VGEm9RO3QLaOG483UbwFbeM/Ig6yEdBUMc8up3TN0LYXr90Z7Z9BUtzPDdqUaRooofkhRE4PqT3HtSSRQQhPsszNxyGj24+nNdcYmcpW0OmttBuraVSLyFUkILTBjkD+prtdE0HQA1rcGd3uYTtUu5O4+y9K8oiuJAhBdwB3JrtfCLW0dk2otuvb6IMY4zKyrH6DA6t7jNVqZnpH9kabDqLai8AkvjjbJIMsgAwNo6L+FWWvo1ADyBD6NxmuQWDVNbl+zafqNvHLHhppIlOIQRkKqnknn75/CulsvD1lZxBLpBcSY+eSXLFz6nNUMsfa3kx5MbY/vMQBVuGF9mZGBP0xSxxwIoVIwFHQdqcxJU7Dg0kApZY22k4YVHJOysNsTle5FLHCqqMgE+tPeRIcByFLdPU0wHBuQNhOe9Pxg8UiMQSc/KegpjgyAgkkf3aAHH1HemFlTjBPvQF2oAAAoHaoGkVW2q20mgCRpwG2gfjUb3CAdearyoFYkkjPcVG4lWMMFV1P50rgWTIgUkdfeqlxJvjOXTH+90qpPLu+QI6E/3TisjUbW4CCRLiSNFILM4z/LkVNxE1xfQ2zzQtLDJledxDA+23ua4TUbWR7pVjgmZmXJLgAAeua27y3tLTE4edZJDu81ELvg9h6ZqquspaXEMM0MjxxynKMuCwI7k+npQkS2cvcWkeMsUyWwcPkn3z6e9ZksASUsmQo9TkgfWtrxKlhJqDvZMoLgbjGcAHuMevqawXDoCu8bR0yOtXElmvb6jZ+Xare2MkxhyMxuArA/xbf7w/XvUOsW0UV1LJbSRRoG2+XI67ieOQB0HPSs1WZRwRgdv/r1FIATnYF9zk1Qj6c8KZ/4RDRs9fsMHT/rmtFJ4S/5E7RP+vCD/ANFrRSOhHzTv8sFvTnFQvqLsWEa5BPU1I2OlQBFDcA/gKzlBN3IjNob5s0h+YkfSpt8yH5ZHVTzgGmjg1IxLD6UvZrYfONYGT5mLMf8AaNOjQLQuce1LvC/w5PpTUEhczY4Lk9vx6VowJDNCltMzxwFd0hgx5knfGWOAT+lZ0shUbCVUtyPl9PeoY2nlZWLFcgbMcbuew71MvI2grbnaw/8ACLxWQji08i4kcqDIA7bB3JzwcVS1a40VJVt9J06KRV+aW4ALLj+IA/hyc1hWN/FDb6j9oaR7jy1SFWww+98xY9u3FRxXN/PujtpnZZmwttCPvt0+4vH9KWvcbS7Gwh0kwhoxbCRicBnYg9xyegplleyr5s9nOtukfzN5RHHoBnvVmx8C+I7m2cHT5bcTKdzErlkxyu31JxXTw/CNJ7eJprw292xDSlF3qM/wjp0p2kTeJneGb3xHrNwI9MkvDGrh3Yuqx+5bPU+1ewrF83JNZnh7w1ZeG4JIdPR9kjBmLvuOcY/CtgIB0q4qxLdwxxgU9UpBj2pd5PeqJHMMVl21nNc3pu7xiCGxHGvAC9hWpuGPm60ckUANPUn+tNI7gc0/FGKYyMhiOMfjUDxH+4PrmrJzQfeiwGfN52Nnk7lA4OelQq6/MF3xkjB+XNabbcHNZ10nlk74zJG4wQT/ACqWiRrWkcqOf9YMdyD+NVktDEihXY5G0g45qK4u3t7xIrOGRocfMVBP5Va+1yshYwzRKo+8CM/gDUpAQXFrYQ2w+07S5AUlHbdn/gNZtx8P9NupXZXv7aAkP5ayAqGx1+bPNakUV0D5tvIMv/z0fB+pxyaoxarHJfz29xcKxgILyKG2r26n1PFUmFjG1T4V210sk1hqM8d0x3J9oIaM+xIAPPrXmi2uof2k9vFERKHMeAA2WBwQAa99S9YWnmLA7EDAUjB/SuE8WaRPrGsQanZpPDGIgk0kK4JO7ByeMMenpin6EtI8tuUZHKGNkkUkOGPf6dqr7T6H69q7+T4btfS3X2O+eNh80a3MWN3+8wPH1xXE3FlJZXclvcFFliYo65PBFUiWj6Z8I/8AIm6J/wBeEH/otaKPCf8AyJ+i/wDXhB0/65rRSNlsfMb/ALqQrgZBII5oViBknvRRTsYjWPzEe9PAzGCAMdaKKTGIJMdqngKxxG4IJwCcUUUnsVHcTS7U6zrNtbytt+0yrGWX+EEgcfQV7tpvgnRdKT/QrFRIygNMzs0jY/2iePoMCiipiaNnMeNvBjT3enWWmQW0EbgiGEHagbdks3HOSa6Hw78PbTw3ChFzNLeY+adcKMnrgY4FFFW4pak8ztY2LW0S2jjtYS22MYDOdzH6k9a0I4Nvy55IyfrRRUICVLfy1AB+tDK3GCMd6KKYDZDsQt6DNJCBOu5cge9FFNDJ0tznrxT/ACsd6KKBAYTnrQIT60UU0MRosVGYyD1oooAUQ7jimNZEtkucegoooENa1VRxx9KzdR0+YQmWKcxgHHAyaKKGBSaxuLVY2hfzAPvmRuSPyrGvVijdV27+eYdg8tj6sO9FFJqxBqyagkOnKyIYxxHhPQiqctjHJaQmDesQwiQ7/l6Hk+p+tFFCGcRresXlnqLINRu4zv2ybTu5A4Iz/Wua1bVbvVbaMT+TIIXZUlKYlYZ/ibv/AEoopX1Ez6H8JjHg/RQev2CD/wBFrRRRVGi2P//Z"/>
          <p:cNvSpPr>
            <a:spLocks noChangeAspect="1" noChangeArrowheads="1"/>
          </p:cNvSpPr>
          <p:nvPr/>
        </p:nvSpPr>
        <p:spPr bwMode="auto">
          <a:xfrm>
            <a:off x="44434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farm4.staticflickr.com/3325/3233481752_6c3a005051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062" y="34636"/>
            <a:ext cx="4718720" cy="30819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72.167.42.32/ENID/images/del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944" y="3867150"/>
            <a:ext cx="3795056"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4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86200" cy="914400"/>
          </a:xfrm>
        </p:spPr>
        <p:txBody>
          <a:bodyPr/>
          <a:lstStyle/>
          <a:p>
            <a:r>
              <a:rPr lang="en-US" dirty="0"/>
              <a:t>Vocabulary</a:t>
            </a:r>
          </a:p>
        </p:txBody>
      </p:sp>
      <p:sp>
        <p:nvSpPr>
          <p:cNvPr id="3" name="Content Placeholder 2"/>
          <p:cNvSpPr>
            <a:spLocks noGrp="1"/>
          </p:cNvSpPr>
          <p:nvPr>
            <p:ph idx="1"/>
          </p:nvPr>
        </p:nvSpPr>
        <p:spPr>
          <a:xfrm>
            <a:off x="457200" y="1600200"/>
            <a:ext cx="3429000" cy="4800600"/>
          </a:xfrm>
        </p:spPr>
        <p:txBody>
          <a:bodyPr>
            <a:normAutofit lnSpcReduction="10000"/>
          </a:bodyPr>
          <a:lstStyle/>
          <a:p>
            <a:pPr lvl="0"/>
            <a:r>
              <a:rPr lang="en-US" sz="3200" u="sng" dirty="0"/>
              <a:t>Pharaoh</a:t>
            </a:r>
            <a:r>
              <a:rPr lang="en-US" sz="3200" dirty="0"/>
              <a:t> – the title used by </a:t>
            </a:r>
            <a:r>
              <a:rPr lang="en-US" sz="3200"/>
              <a:t>the kings </a:t>
            </a:r>
            <a:r>
              <a:rPr lang="en-US" sz="3200" dirty="0"/>
              <a:t>of Egypt-believed to be part god and part human</a:t>
            </a:r>
          </a:p>
          <a:p>
            <a:pPr lvl="0"/>
            <a:r>
              <a:rPr lang="en-US" sz="3200" u="sng" dirty="0"/>
              <a:t>Dynasty</a:t>
            </a:r>
            <a:r>
              <a:rPr lang="en-US" sz="3200" dirty="0"/>
              <a:t> –  a series of rulers from the same family</a:t>
            </a:r>
          </a:p>
          <a:p>
            <a:endParaRPr lang="en-US" dirty="0"/>
          </a:p>
        </p:txBody>
      </p:sp>
      <p:pic>
        <p:nvPicPr>
          <p:cNvPr id="2050" name="Picture 2" descr="http://wp.patheos.com.s3.amazonaws.com/blogs/faithwalkers/files/2013/08/duck-dynas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419600"/>
            <a:ext cx="3999140" cy="2198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0.tqn.com/d/africanhistory/1/G/g/8/Def-DoubleCr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35182"/>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31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0"/>
            <a:ext cx="3969327" cy="990600"/>
          </a:xfrm>
        </p:spPr>
        <p:txBody>
          <a:bodyPr/>
          <a:lstStyle/>
          <a:p>
            <a:r>
              <a:rPr lang="en-US" dirty="0"/>
              <a:t>Vocabulary</a:t>
            </a:r>
          </a:p>
        </p:txBody>
      </p:sp>
      <p:sp>
        <p:nvSpPr>
          <p:cNvPr id="3" name="Content Placeholder 2"/>
          <p:cNvSpPr>
            <a:spLocks noGrp="1"/>
          </p:cNvSpPr>
          <p:nvPr>
            <p:ph idx="1"/>
          </p:nvPr>
        </p:nvSpPr>
        <p:spPr/>
        <p:txBody>
          <a:bodyPr>
            <a:normAutofit/>
          </a:bodyPr>
          <a:lstStyle/>
          <a:p>
            <a:pPr lvl="0"/>
            <a:r>
              <a:rPr lang="en-US" sz="2800" u="sng" dirty="0"/>
              <a:t>Afterlife</a:t>
            </a:r>
            <a:r>
              <a:rPr lang="en-US" sz="2800" dirty="0"/>
              <a:t> –  life after death, much of Egyptian religion focused on the afterlife</a:t>
            </a:r>
          </a:p>
          <a:p>
            <a:pPr lvl="0"/>
            <a:r>
              <a:rPr lang="en-US" sz="2800" u="sng" dirty="0"/>
              <a:t>Mummies</a:t>
            </a:r>
            <a:r>
              <a:rPr lang="en-US" sz="2800" dirty="0"/>
              <a:t> – a specially treated body wrapped in cloth for preservation</a:t>
            </a:r>
          </a:p>
          <a:p>
            <a:pPr lvl="0"/>
            <a:r>
              <a:rPr lang="en-US" sz="2800" u="sng" dirty="0"/>
              <a:t>Sarcophagus</a:t>
            </a:r>
            <a:r>
              <a:rPr lang="en-US" sz="2800" dirty="0"/>
              <a:t> – a case which contained the preserved mummy-like a casket today</a:t>
            </a:r>
          </a:p>
          <a:p>
            <a:pPr lvl="0"/>
            <a:r>
              <a:rPr lang="en-US" sz="2800" u="sng" dirty="0"/>
              <a:t>Ka</a:t>
            </a:r>
            <a:r>
              <a:rPr lang="en-US" sz="2800" dirty="0"/>
              <a:t> – Ancient Egyptians believed that ka was a person’s life force-the ka had all the same needs that the person had when she or he was living (much like a spirit)</a:t>
            </a:r>
          </a:p>
          <a:p>
            <a:endParaRPr lang="en-US" dirty="0"/>
          </a:p>
        </p:txBody>
      </p:sp>
      <p:pic>
        <p:nvPicPr>
          <p:cNvPr id="3074" name="Picture 2" descr="http://upload.wikimedia.org/wikipedia/commons/5/53/MeresankhII-Sarcophagus_MuseumOfFineArtsBost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2441" y="76200"/>
            <a:ext cx="356615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3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lstStyle/>
          <a:p>
            <a:pPr lvl="0"/>
            <a:r>
              <a:rPr lang="en-US" sz="3600" u="sng" dirty="0"/>
              <a:t>Pyramid</a:t>
            </a:r>
            <a:r>
              <a:rPr lang="en-US" sz="3600" dirty="0"/>
              <a:t> – huge triangular tomb build by the Egyptians and other peoples</a:t>
            </a:r>
          </a:p>
          <a:p>
            <a:pPr lvl="0"/>
            <a:r>
              <a:rPr lang="en-US" sz="3600" u="sng" dirty="0"/>
              <a:t>Hieroglyphics</a:t>
            </a:r>
            <a:r>
              <a:rPr lang="en-US" sz="3600" dirty="0"/>
              <a:t> –the ancient Egyptian writing system that used picture symbols</a:t>
            </a:r>
          </a:p>
          <a:p>
            <a:pPr lvl="0"/>
            <a:r>
              <a:rPr lang="en-US" sz="3600" u="sng" dirty="0"/>
              <a:t>Papyrus</a:t>
            </a:r>
            <a:r>
              <a:rPr lang="en-US" sz="3600" dirty="0"/>
              <a:t> – long-lasting paper like material made from reeds that the ancient Egyptians used to write on</a:t>
            </a:r>
          </a:p>
          <a:p>
            <a:endParaRPr lang="en-US" dirty="0"/>
          </a:p>
        </p:txBody>
      </p:sp>
    </p:spTree>
    <p:extLst>
      <p:ext uri="{BB962C8B-B14F-4D97-AF65-F5344CB8AC3E}">
        <p14:creationId xmlns:p14="http://schemas.microsoft.com/office/powerpoint/2010/main" val="189552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to Know:</a:t>
            </a:r>
          </a:p>
        </p:txBody>
      </p:sp>
      <p:sp>
        <p:nvSpPr>
          <p:cNvPr id="3" name="Content Placeholder 2"/>
          <p:cNvSpPr>
            <a:spLocks noGrp="1"/>
          </p:cNvSpPr>
          <p:nvPr>
            <p:ph idx="1"/>
          </p:nvPr>
        </p:nvSpPr>
        <p:spPr>
          <a:xfrm>
            <a:off x="457200" y="1600200"/>
            <a:ext cx="8229600" cy="5943600"/>
          </a:xfrm>
        </p:spPr>
        <p:txBody>
          <a:bodyPr/>
          <a:lstStyle/>
          <a:p>
            <a:pPr lvl="0"/>
            <a:r>
              <a:rPr lang="en-US" sz="3200" u="sng" dirty="0"/>
              <a:t>Menes - </a:t>
            </a:r>
            <a:r>
              <a:rPr lang="en-US" sz="3200" dirty="0"/>
              <a:t> Legendary Egyptian ruler, he unified the kingdoms of Upper and Lower Egypt and built the new capital city of Memphis</a:t>
            </a:r>
          </a:p>
          <a:p>
            <a:pPr lvl="0"/>
            <a:r>
              <a:rPr lang="en-US" sz="3200" u="sng" dirty="0"/>
              <a:t>King Tutankhamen</a:t>
            </a:r>
            <a:r>
              <a:rPr lang="en-US" sz="3200" dirty="0"/>
              <a:t> – Egyptian pharaoh, he died while still a young king. The discovery of his tomb (Valley of the Kings) in 1922 has taught archaeologists much about Egyptian culture. </a:t>
            </a:r>
          </a:p>
          <a:p>
            <a:endParaRPr lang="en-US" dirty="0"/>
          </a:p>
        </p:txBody>
      </p:sp>
    </p:spTree>
    <p:extLst>
      <p:ext uri="{BB962C8B-B14F-4D97-AF65-F5344CB8AC3E}">
        <p14:creationId xmlns:p14="http://schemas.microsoft.com/office/powerpoint/2010/main" val="409486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2482</TotalTime>
  <Words>760</Words>
  <Application>Microsoft Office PowerPoint</Application>
  <PresentationFormat>On-screen Show (4:3)</PresentationFormat>
  <Paragraphs>71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Adjacency</vt:lpstr>
      <vt:lpstr>Compare &amp; Contrast </vt:lpstr>
      <vt:lpstr>Egypt Land of Pharaohs Study Guide</vt:lpstr>
      <vt:lpstr>PowerPoint Presentation</vt:lpstr>
      <vt:lpstr>PowerPoint Presentation</vt:lpstr>
      <vt:lpstr>Vocabulary</vt:lpstr>
      <vt:lpstr>Vocabulary</vt:lpstr>
      <vt:lpstr>Vocabulary</vt:lpstr>
      <vt:lpstr>Vocabulary</vt:lpstr>
      <vt:lpstr>People to Know:</vt:lpstr>
      <vt:lpstr>Short Answer Questions</vt:lpstr>
      <vt:lpstr>Short Answers</vt:lpstr>
      <vt:lpstr>Short Answers</vt:lpstr>
      <vt:lpstr>Short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Egypt Test Study Guide Answers</dc:title>
  <dc:creator>00, 00</dc:creator>
  <cp:lastModifiedBy>all</cp:lastModifiedBy>
  <cp:revision>62</cp:revision>
  <cp:lastPrinted>2016-11-15T17:45:14Z</cp:lastPrinted>
  <dcterms:created xsi:type="dcterms:W3CDTF">2012-11-29T20:03:30Z</dcterms:created>
  <dcterms:modified xsi:type="dcterms:W3CDTF">2021-04-05T18:57:57Z</dcterms:modified>
</cp:coreProperties>
</file>